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7" r:id="rId2"/>
    <p:sldId id="256" r:id="rId3"/>
    <p:sldId id="274" r:id="rId4"/>
    <p:sldId id="258" r:id="rId5"/>
    <p:sldId id="259" r:id="rId6"/>
    <p:sldId id="260" r:id="rId7"/>
    <p:sldId id="261" r:id="rId8"/>
    <p:sldId id="264" r:id="rId9"/>
    <p:sldId id="262" r:id="rId10"/>
    <p:sldId id="273" r:id="rId11"/>
    <p:sldId id="263" r:id="rId12"/>
    <p:sldId id="265" r:id="rId13"/>
    <p:sldId id="266" r:id="rId14"/>
    <p:sldId id="267" r:id="rId15"/>
    <p:sldId id="268" r:id="rId16"/>
    <p:sldId id="269" r:id="rId17"/>
    <p:sldId id="27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5ECD95-BD19-45BF-AF2B-652AA4D40DAC}" type="datetimeFigureOut">
              <a:rPr lang="en-US" smtClean="0"/>
              <a:t>4/28/2021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2307F0-9C39-4A31-B680-4D43015BA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828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49A8BD-21FB-4B4E-B841-7BD306D6D52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18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6CFAF-6AEB-479C-8904-BC2929432D26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9F487-F156-43D1-A2DE-C6EADB147D8F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7ED89-51CD-4F58-BEAB-DCCB06A08B22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044D58-186F-4C0E-A6EB-BC6A388545E2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8D2A-257D-4D8D-890E-418020CE9C59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FC6E9-DE8B-4167-A24D-8971C3923DD9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2D00E-4A9B-4184-A40F-3D8CBCCB6A3A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0080A-17E6-4F16-9330-23094A9BF7B5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80C3B-F18E-42DC-B74D-134F31AFB71B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1C795-B7B2-46F7-ADC0-9DBEBBDD3279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B763C-535C-4DF0-9073-A8697D700393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B1BC0-1336-426F-8BDC-F8692CF30BA5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C5391D-6930-45D8-958E-F3F0579ED892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D5EE10-FC82-4E6A-AAD3-1938E580EC62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0555-4E94-4234-BE1B-2EC9407476F1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B5659-6CF7-46F3-8CCD-0259BC02BA20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3F740-8545-49E7-B1DA-816AA7B75439}" type="datetime1">
              <a:rPr lang="en-US" smtClean="0"/>
              <a:t>4/28/2021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FMSE by Farooq Ahmad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7.png"/><Relationship Id="rId7" Type="http://schemas.openxmlformats.org/officeDocument/2006/relationships/image" Target="../media/image18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Department of Computer Science, CUI Lahore Campus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Formal Methods in Software Engineering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By</a:t>
            </a:r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Farooq Ahmad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Picture 4" descr="IMG-20180516-WA0000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269" y="6559"/>
            <a:ext cx="2821577" cy="2595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Motivated - AShamaluevMusic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1695" y="62484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5419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8" dur="16023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 data type: set of all functions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sz="2400" i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lent_to</a:t>
                </a:r>
                <a:r>
                  <a:rPr 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: Book </a:t>
                </a:r>
                <a14:m>
                  <m:oMath xmlns:m="http://schemas.openxmlformats.org/officeDocument/2006/math">
                    <m:r>
                      <a:rPr lang="en-US" sz="2400" i="1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↛</m:t>
                    </m:r>
                  </m:oMath>
                </a14:m>
                <a:r>
                  <a:rPr 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Person </a:t>
                </a:r>
                <a:endParaRPr lang="en-US" sz="2400" dirty="0">
                  <a:solidFill>
                    <a:schemeClr val="tx1"/>
                  </a:solidFill>
                </a:endParaRP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In this declaration the expression Book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↛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Person denotes the set of all functions from the set Book to the set Person. The sign “</a:t>
                </a: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→”</a:t>
                </a:r>
                <a:r>
                  <a:rPr lang="en-US" sz="2400" dirty="0">
                    <a:solidFill>
                      <a:schemeClr val="tx1"/>
                    </a:solidFill>
                  </a:rPr>
                  <a:t>  is the function arrow. 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The type of </a:t>
                </a:r>
                <a:r>
                  <a:rPr lang="en-US" sz="2400" i="1" dirty="0" err="1">
                    <a:solidFill>
                      <a:schemeClr val="tx1"/>
                    </a:solidFill>
                  </a:rPr>
                  <a:t>lent_to</a:t>
                </a:r>
                <a:r>
                  <a:rPr lang="en-US" sz="2400" dirty="0">
                    <a:solidFill>
                      <a:schemeClr val="tx1"/>
                    </a:solidFill>
                  </a:rPr>
                  <a:t> is </a:t>
                </a: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ℙ </a:t>
                </a:r>
                <a:r>
                  <a:rPr lang="en-US" sz="2400" dirty="0">
                    <a:solidFill>
                      <a:schemeClr val="tx1"/>
                    </a:solidFill>
                  </a:rPr>
                  <a:t>(Book x Person)==Book </a:t>
                </a: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↔</a:t>
                </a:r>
                <a:r>
                  <a:rPr lang="en-US" sz="2400" dirty="0">
                    <a:solidFill>
                      <a:schemeClr val="tx1"/>
                    </a:solidFill>
                  </a:rPr>
                  <a:t> Person 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The  predicate: 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Book </a:t>
                </a:r>
                <a14:m>
                  <m:oMath xmlns:m="http://schemas.openxmlformats.org/officeDocument/2006/math">
                    <m:r>
                      <a:rPr lang="en-US" sz="24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↛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Person 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⊆</m:t>
                    </m:r>
                  </m:oMath>
                </a14:m>
                <a:r>
                  <a:rPr lang="en-US" sz="2400" dirty="0">
                    <a:solidFill>
                      <a:schemeClr val="tx1"/>
                    </a:solidFill>
                  </a:rPr>
                  <a:t> Book </a:t>
                </a: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↔</a:t>
                </a:r>
                <a:r>
                  <a:rPr lang="en-US" sz="2400" dirty="0">
                    <a:solidFill>
                      <a:schemeClr val="tx1"/>
                    </a:solidFill>
                  </a:rPr>
                  <a:t> Person </a:t>
                </a:r>
              </a:p>
              <a:p>
                <a:r>
                  <a:rPr lang="en-US" sz="2400" dirty="0">
                    <a:solidFill>
                      <a:schemeClr val="tx1"/>
                    </a:solidFill>
                  </a:rPr>
                  <a:t>formalizes the fact that every function from Book to Person is also a relation from Book to Person.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26" t="-2419" r="-1026" b="-12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735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Total function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/>
                  <a:t>We may define a relation “double” on the set of natural numbers as: This relation is a total function because for every natural number m there is a unique number n such that m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↦</m:t>
                    </m:r>
                  </m:oMath>
                </a14:m>
                <a:r>
                  <a:rPr lang="en-US" sz="2400" dirty="0"/>
                  <a:t> n ∈ double.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958" t="-1290" r="-17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5751" y="4585063"/>
            <a:ext cx="5793072" cy="1554759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882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Example: half as a Partial function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92616" y="1905000"/>
            <a:ext cx="8871753" cy="431292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694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functions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14172" y="1847134"/>
            <a:ext cx="7256399" cy="501086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189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function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29394" y="1905000"/>
            <a:ext cx="7652658" cy="443048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667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727366"/>
            <a:ext cx="8229600" cy="1066800"/>
          </a:xfrm>
        </p:spPr>
        <p:txBody>
          <a:bodyPr/>
          <a:lstStyle/>
          <a:p>
            <a:r>
              <a:rPr lang="en-US" dirty="0"/>
              <a:t>Lambda notation for functions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0" y="1792971"/>
            <a:ext cx="8077027" cy="15321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199" y="3478842"/>
            <a:ext cx="5254832" cy="23929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199" y="6244857"/>
            <a:ext cx="5254832" cy="401211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363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619507"/>
            <a:ext cx="8229600" cy="1066800"/>
          </a:xfrm>
        </p:spPr>
        <p:txBody>
          <a:bodyPr/>
          <a:lstStyle/>
          <a:p>
            <a:r>
              <a:rPr lang="en-US" dirty="0"/>
              <a:t>Examples of Lambda notation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63635" y="1613473"/>
            <a:ext cx="5658592" cy="32406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3007" y="4972215"/>
            <a:ext cx="6372186" cy="1417282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8105193" y="4935479"/>
                <a:ext cx="3847321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i="1" dirty="0"/>
                  <a:t>triple</a:t>
                </a:r>
                <a:r>
                  <a:rPr lang="en-US" sz="2400" dirty="0"/>
                  <a:t> : 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US" sz="2400" dirty="0"/>
                  <a:t>)</a:t>
                </a:r>
              </a:p>
              <a:p>
                <a:r>
                  <a:rPr lang="en-US" sz="2400" i="1" dirty="0"/>
                  <a:t>triple</a:t>
                </a:r>
                <a:r>
                  <a:rPr lang="en-US" sz="2400" dirty="0"/>
                  <a:t> : 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ℙ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dirty="0"/>
                  <a:t>(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US" sz="2400" dirty="0"/>
                  <a:t>)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ℕ</m:t>
                    </m:r>
                  </m:oMath>
                </a14:m>
                <a:r>
                  <a:rPr lang="en-US" sz="2400" dirty="0"/>
                  <a:t>)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5193" y="4935479"/>
                <a:ext cx="3847321" cy="1200329"/>
              </a:xfrm>
              <a:prstGeom prst="rect">
                <a:avLst/>
              </a:prstGeom>
              <a:blipFill>
                <a:blip r:embed="rId7"/>
                <a:stretch>
                  <a:fillRect l="-2536" t="-4061" r="-12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8255726" y="1867989"/>
                <a:ext cx="31089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|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● 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𝐸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55726" y="1867989"/>
                <a:ext cx="3108960" cy="461665"/>
              </a:xfrm>
              <a:prstGeom prst="rect">
                <a:avLst/>
              </a:prstGeom>
              <a:blipFill>
                <a:blip r:embed="rId8"/>
                <a:stretch>
                  <a:fillRect b="-197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4328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the lecture: 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Definition of a function</a:t>
            </a:r>
          </a:p>
          <a:p>
            <a:r>
              <a:rPr lang="en-US" sz="2400" dirty="0"/>
              <a:t>Partial and total function</a:t>
            </a:r>
          </a:p>
          <a:p>
            <a:r>
              <a:rPr lang="en-US" sz="2400" dirty="0"/>
              <a:t>Function data type</a:t>
            </a:r>
          </a:p>
          <a:p>
            <a:r>
              <a:rPr lang="en-US" sz="2400" dirty="0"/>
              <a:t>Declaring function variables</a:t>
            </a:r>
          </a:p>
          <a:p>
            <a:r>
              <a:rPr lang="en-US" sz="2400" dirty="0"/>
              <a:t>Lambda notation for representing functions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9672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3213" y="2080621"/>
            <a:ext cx="8915399" cy="2262781"/>
          </a:xfrm>
        </p:spPr>
        <p:txBody>
          <a:bodyPr/>
          <a:lstStyle/>
          <a:p>
            <a:r>
              <a:rPr lang="en-US" dirty="0"/>
              <a:t>Functions in Z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Functions data type, function variables, partial functions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895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covered in the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Function data type</a:t>
            </a:r>
          </a:p>
          <a:p>
            <a:r>
              <a:rPr lang="en-US" dirty="0"/>
              <a:t>Function variable</a:t>
            </a:r>
          </a:p>
          <a:p>
            <a:r>
              <a:rPr lang="en-US" dirty="0"/>
              <a:t>Partial and total function</a:t>
            </a:r>
          </a:p>
          <a:p>
            <a:r>
              <a:rPr lang="en-US" dirty="0"/>
              <a:t>Lambda notation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56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1270178"/>
            <a:ext cx="8229600" cy="800100"/>
          </a:xfrm>
        </p:spPr>
        <p:txBody>
          <a:bodyPr/>
          <a:lstStyle/>
          <a:p>
            <a:r>
              <a:rPr lang="en-US" dirty="0"/>
              <a:t>What is a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6960" y="2231890"/>
            <a:ext cx="8351520" cy="3868463"/>
          </a:xfrm>
        </p:spPr>
        <p:txBody>
          <a:bodyPr>
            <a:norm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Sometimes we need to associate a single item with each element in a set. For this we use a special kind of relation, called a function. </a:t>
            </a:r>
          </a:p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function is a binary relation where an element can appear only once as the first element in a pair. </a:t>
            </a:r>
          </a:p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function between two sets X and Y is a relation between those sets that has a special property, namely that each member of the from-set is related to at most one member of the to-set. </a:t>
            </a:r>
          </a:p>
          <a:p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064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in formal specification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Functions are extremely common in models of requirements for building software products. </a:t>
                </a:r>
              </a:p>
              <a:p>
                <a:r>
                  <a:rPr 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If the library has a rule that a book can be borrowed by only one person at a time, then we should use a function from books to persons to model that part of the state of the library. If this function is called </a:t>
                </a:r>
                <a:r>
                  <a:rPr lang="en-US" sz="2400" i="1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lent_to</a:t>
                </a:r>
                <a:r>
                  <a:rPr 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, then we should declare it as follows: </a:t>
                </a:r>
              </a:p>
              <a:p>
                <a:r>
                  <a:rPr lang="en-US" sz="2400" i="1" dirty="0" err="1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lent_to</a:t>
                </a:r>
                <a:r>
                  <a:rPr 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: Book </a:t>
                </a:r>
                <a14:m>
                  <m:oMath xmlns:m="http://schemas.openxmlformats.org/officeDocument/2006/math">
                    <m:r>
                      <a:rPr lang="en-US" sz="2400" i="1" smtClean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↛</m:t>
                    </m:r>
                  </m:oMath>
                </a14:m>
                <a:r>
                  <a:rPr lang="en-US" sz="24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Person </a:t>
                </a:r>
              </a:p>
              <a:p>
                <a:endParaRPr lang="en-US" sz="24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26" t="-1452" r="-22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333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8253" y="988132"/>
            <a:ext cx="7543800" cy="625394"/>
          </a:xfrm>
        </p:spPr>
        <p:txBody>
          <a:bodyPr>
            <a:normAutofit fontScale="90000"/>
          </a:bodyPr>
          <a:lstStyle/>
          <a:p>
            <a:r>
              <a:rPr lang="en-US" dirty="0"/>
              <a:t>Definition: partial function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2" y="1993087"/>
            <a:ext cx="6245152" cy="414272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431383" y="2776858"/>
            <a:ext cx="265611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term </a:t>
            </a:r>
            <a:r>
              <a:rPr lang="en-US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partial function </a:t>
            </a: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 sometimes used to describe what is here called a function. 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78116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Total function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8584" y="1705168"/>
            <a:ext cx="6513616" cy="443064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811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address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738846" y="2435831"/>
            <a:ext cx="6771819" cy="3337951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5224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4110"/>
            <a:ext cx="8911687" cy="1280890"/>
          </a:xfrm>
        </p:spPr>
        <p:txBody>
          <a:bodyPr/>
          <a:lstStyle/>
          <a:p>
            <a:r>
              <a:rPr lang="en-US" dirty="0"/>
              <a:t>Function by enumeration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1" y="2063931"/>
            <a:ext cx="8174313" cy="382741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3900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2.9|3"/>
</p:tagLst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7334</TotalTime>
  <Words>478</Words>
  <Application>Microsoft Office PowerPoint</Application>
  <PresentationFormat>Widescreen</PresentationFormat>
  <Paragraphs>65</Paragraphs>
  <Slides>17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Cambria Math</vt:lpstr>
      <vt:lpstr>Century Gothic</vt:lpstr>
      <vt:lpstr>Times New Roman</vt:lpstr>
      <vt:lpstr>Wingdings 3</vt:lpstr>
      <vt:lpstr>Wisp</vt:lpstr>
      <vt:lpstr>Department of Computer Science, CUI Lahore Campus</vt:lpstr>
      <vt:lpstr>Functions in Z</vt:lpstr>
      <vt:lpstr>Topics covered in the lecture</vt:lpstr>
      <vt:lpstr>What is a function</vt:lpstr>
      <vt:lpstr>Functions in formal specification</vt:lpstr>
      <vt:lpstr>Definition: partial function</vt:lpstr>
      <vt:lpstr>Total function</vt:lpstr>
      <vt:lpstr>Example: address </vt:lpstr>
      <vt:lpstr>Function by enumeration</vt:lpstr>
      <vt:lpstr>Function data type: set of all functions</vt:lpstr>
      <vt:lpstr>Example: Total function</vt:lpstr>
      <vt:lpstr> Example: half as a Partial function</vt:lpstr>
      <vt:lpstr>Examples of functions</vt:lpstr>
      <vt:lpstr>Recursive function</vt:lpstr>
      <vt:lpstr>Lambda notation for functions</vt:lpstr>
      <vt:lpstr>Examples of Lambda notation</vt:lpstr>
      <vt:lpstr>Summary of the lecture: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Farooq Ahmad</dc:creator>
  <cp:lastModifiedBy>Farooq Ahmad</cp:lastModifiedBy>
  <cp:revision>78</cp:revision>
  <dcterms:created xsi:type="dcterms:W3CDTF">2020-06-18T13:37:09Z</dcterms:created>
  <dcterms:modified xsi:type="dcterms:W3CDTF">2021-04-29T10:42:38Z</dcterms:modified>
</cp:coreProperties>
</file>

<file path=docProps/thumbnail.jpeg>
</file>